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2"/>
  </p:notesMasterIdLst>
  <p:sldIdLst>
    <p:sldId id="283" r:id="rId2"/>
    <p:sldId id="259" r:id="rId3"/>
    <p:sldId id="261" r:id="rId4"/>
    <p:sldId id="324" r:id="rId5"/>
    <p:sldId id="273" r:id="rId6"/>
    <p:sldId id="278" r:id="rId7"/>
    <p:sldId id="326" r:id="rId8"/>
    <p:sldId id="322" r:id="rId9"/>
    <p:sldId id="285" r:id="rId10"/>
    <p:sldId id="286" r:id="rId11"/>
    <p:sldId id="270" r:id="rId12"/>
    <p:sldId id="311" r:id="rId13"/>
    <p:sldId id="317" r:id="rId14"/>
    <p:sldId id="318" r:id="rId15"/>
    <p:sldId id="312" r:id="rId16"/>
    <p:sldId id="313" r:id="rId17"/>
    <p:sldId id="314" r:id="rId18"/>
    <p:sldId id="315" r:id="rId19"/>
    <p:sldId id="316" r:id="rId20"/>
    <p:sldId id="280" r:id="rId21"/>
    <p:sldId id="265" r:id="rId22"/>
    <p:sldId id="310" r:id="rId23"/>
    <p:sldId id="308" r:id="rId24"/>
    <p:sldId id="309" r:id="rId25"/>
    <p:sldId id="263" r:id="rId26"/>
    <p:sldId id="262" r:id="rId27"/>
    <p:sldId id="320" r:id="rId28"/>
    <p:sldId id="267" r:id="rId29"/>
    <p:sldId id="328" r:id="rId30"/>
    <p:sldId id="327" r:id="rId31"/>
  </p:sldIdLst>
  <p:sldSz cx="9144000" cy="5143500" type="screen16x9"/>
  <p:notesSz cx="6858000" cy="9144000"/>
  <p:embeddedFontLst>
    <p:embeddedFont>
      <p:font typeface="Varela Round" panose="020B0604020202020204" charset="-79"/>
      <p:regular r:id="rId33"/>
    </p:embeddedFont>
    <p:embeddedFont>
      <p:font typeface="Righteous" panose="020B0604020202020204" charset="0"/>
      <p:regular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Work Sans Light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F2E969-43F6-4A06-88B8-3721B07FD96A}">
  <a:tblStyle styleId="{06F2E969-43F6-4A06-88B8-3721B07FD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B1DA11-5505-40EC-8D4A-FD4F627172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63012df1a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63012df1a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012df1a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012df1a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3012df1a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3012df1a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3012df1a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3012df1a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3012df1a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3012df1a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91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29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38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012df1a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3012df1a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012df1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012df1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3012df1a5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3012df1a5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3012df1a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63012df1a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3012df1a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3012df1a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3012df1a5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3012df1a5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012df1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012df1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63012df1a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63012df1a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3012df1a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3012df1a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 flipH="1">
            <a:off x="2942904" y="112142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2415800" y="1694796"/>
            <a:ext cx="2614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ctrTitle" idx="2"/>
          </p:nvPr>
        </p:nvSpPr>
        <p:spPr>
          <a:xfrm flipH="1">
            <a:off x="5932129" y="219928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3"/>
          </p:nvPr>
        </p:nvSpPr>
        <p:spPr>
          <a:xfrm flipH="1">
            <a:off x="5405025" y="2789843"/>
            <a:ext cx="2614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ctrTitle" idx="4"/>
          </p:nvPr>
        </p:nvSpPr>
        <p:spPr>
          <a:xfrm flipH="1">
            <a:off x="2942904" y="340700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5"/>
          </p:nvPr>
        </p:nvSpPr>
        <p:spPr>
          <a:xfrm flipH="1">
            <a:off x="2415800" y="4134139"/>
            <a:ext cx="26148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ctrTitle"/>
          </p:nvPr>
        </p:nvSpPr>
        <p:spPr>
          <a:xfrm>
            <a:off x="2825866" y="861507"/>
            <a:ext cx="1906500" cy="3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2825890" y="1084325"/>
            <a:ext cx="190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ctrTitle" idx="2"/>
          </p:nvPr>
        </p:nvSpPr>
        <p:spPr>
          <a:xfrm>
            <a:off x="6024022" y="62152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3"/>
          </p:nvPr>
        </p:nvSpPr>
        <p:spPr>
          <a:xfrm>
            <a:off x="6024025" y="1089725"/>
            <a:ext cx="184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ctrTitle" idx="4"/>
          </p:nvPr>
        </p:nvSpPr>
        <p:spPr>
          <a:xfrm>
            <a:off x="6024022" y="1980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5"/>
          </p:nvPr>
        </p:nvSpPr>
        <p:spPr>
          <a:xfrm>
            <a:off x="6024025" y="2441915"/>
            <a:ext cx="1878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ctrTitle" idx="6"/>
          </p:nvPr>
        </p:nvSpPr>
        <p:spPr>
          <a:xfrm>
            <a:off x="2825866" y="1978153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7"/>
          </p:nvPr>
        </p:nvSpPr>
        <p:spPr>
          <a:xfrm>
            <a:off x="2825875" y="2439620"/>
            <a:ext cx="1906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 idx="8"/>
          </p:nvPr>
        </p:nvSpPr>
        <p:spPr>
          <a:xfrm>
            <a:off x="2825866" y="335288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9"/>
          </p:nvPr>
        </p:nvSpPr>
        <p:spPr>
          <a:xfrm>
            <a:off x="2825878" y="3820239"/>
            <a:ext cx="19065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13"/>
          </p:nvPr>
        </p:nvSpPr>
        <p:spPr>
          <a:xfrm>
            <a:off x="6024022" y="3352881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4"/>
          </p:nvPr>
        </p:nvSpPr>
        <p:spPr>
          <a:xfrm>
            <a:off x="6024025" y="3821889"/>
            <a:ext cx="169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15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image">
  <p:cSld name="Big title and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634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ctrTitle"/>
          </p:nvPr>
        </p:nvSpPr>
        <p:spPr>
          <a:xfrm flipH="1">
            <a:off x="1746975" y="1596275"/>
            <a:ext cx="150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 flipH="1">
            <a:off x="1617325" y="2198763"/>
            <a:ext cx="17604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ctrTitle" idx="2"/>
          </p:nvPr>
        </p:nvSpPr>
        <p:spPr>
          <a:xfrm flipH="1">
            <a:off x="6651752" y="1596268"/>
            <a:ext cx="172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 flipH="1">
            <a:off x="6690902" y="2198763"/>
            <a:ext cx="1648800" cy="13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ctrTitle" idx="4"/>
          </p:nvPr>
        </p:nvSpPr>
        <p:spPr>
          <a:xfrm flipH="1">
            <a:off x="4121035" y="1596268"/>
            <a:ext cx="176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5"/>
          </p:nvPr>
        </p:nvSpPr>
        <p:spPr>
          <a:xfrm flipH="1">
            <a:off x="4121035" y="2198763"/>
            <a:ext cx="17604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306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1166275" y="2607121"/>
            <a:ext cx="2790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hasCustomPrompt="1"/>
          </p:nvPr>
        </p:nvSpPr>
        <p:spPr>
          <a:xfrm>
            <a:off x="1166275" y="2323908"/>
            <a:ext cx="2790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2"/>
          </p:nvPr>
        </p:nvSpPr>
        <p:spPr>
          <a:xfrm>
            <a:off x="5257210" y="1672675"/>
            <a:ext cx="2578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3" hasCustomPrompt="1"/>
          </p:nvPr>
        </p:nvSpPr>
        <p:spPr>
          <a:xfrm>
            <a:off x="4939985" y="1223825"/>
            <a:ext cx="3212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4"/>
          </p:nvPr>
        </p:nvSpPr>
        <p:spPr>
          <a:xfrm>
            <a:off x="5266082" y="3568065"/>
            <a:ext cx="2790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5" hasCustomPrompt="1"/>
          </p:nvPr>
        </p:nvSpPr>
        <p:spPr>
          <a:xfrm>
            <a:off x="4992429" y="3298250"/>
            <a:ext cx="3212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82211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4849300" y="1597798"/>
            <a:ext cx="3303900" cy="19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537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ctrTitle" idx="2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 hasCustomPrompt="1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 hasCustomPrompt="1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9" r:id="rId5"/>
    <p:sldLayoutId id="2147483660" r:id="rId6"/>
    <p:sldLayoutId id="2147483662" r:id="rId7"/>
    <p:sldLayoutId id="2147483667" r:id="rId8"/>
    <p:sldLayoutId id="2147483674" r:id="rId9"/>
    <p:sldLayoutId id="2147483675" r:id="rId10"/>
    <p:sldLayoutId id="2147483678" r:id="rId11"/>
    <p:sldLayoutId id="2147483679" r:id="rId12"/>
    <p:sldLayoutId id="2147483680" r:id="rId13"/>
    <p:sldLayoutId id="2147483681" r:id="rId14"/>
    <p:sldLayoutId id="2147483683" r:id="rId15"/>
    <p:sldLayoutId id="2147483684" r:id="rId16"/>
    <p:sldLayoutId id="2147483685" r:id="rId17"/>
    <p:sldLayoutId id="214748368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bGhB9CCHP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80281" y="419100"/>
            <a:ext cx="2755954" cy="131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80284" y="2243227"/>
            <a:ext cx="2755953" cy="13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9"/>
          <p:cNvSpPr txBox="1">
            <a:spLocks noGrp="1"/>
          </p:cNvSpPr>
          <p:nvPr>
            <p:ph type="subTitle" idx="2"/>
          </p:nvPr>
        </p:nvSpPr>
        <p:spPr>
          <a:xfrm>
            <a:off x="5644861" y="812679"/>
            <a:ext cx="2048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Manthan </a:t>
            </a:r>
            <a:r>
              <a:rPr lang="en-US" dirty="0" err="1"/>
              <a:t>Dhisale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(193109014)</a:t>
            </a:r>
            <a:endParaRPr dirty="0"/>
          </a:p>
        </p:txBody>
      </p:sp>
      <p:sp>
        <p:nvSpPr>
          <p:cNvPr id="796" name="Google Shape;796;p59"/>
          <p:cNvSpPr txBox="1">
            <a:spLocks noGrp="1"/>
          </p:cNvSpPr>
          <p:nvPr>
            <p:ph type="subTitle" idx="1"/>
          </p:nvPr>
        </p:nvSpPr>
        <p:spPr>
          <a:xfrm>
            <a:off x="862042" y="2966684"/>
            <a:ext cx="3279652" cy="2017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797" name="Google Shape;797;p59"/>
          <p:cNvSpPr txBox="1">
            <a:spLocks noGrp="1"/>
          </p:cNvSpPr>
          <p:nvPr>
            <p:ph type="title"/>
          </p:nvPr>
        </p:nvSpPr>
        <p:spPr>
          <a:xfrm>
            <a:off x="192101" y="307362"/>
            <a:ext cx="3739818" cy="2319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8" name="Google Shape;798;p59"/>
          <p:cNvSpPr txBox="1">
            <a:spLocks noGrp="1"/>
          </p:cNvSpPr>
          <p:nvPr>
            <p:ph type="subTitle" idx="4"/>
          </p:nvPr>
        </p:nvSpPr>
        <p:spPr>
          <a:xfrm>
            <a:off x="5737859" y="4267199"/>
            <a:ext cx="1933293" cy="609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Chinmay VG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(193109018)</a:t>
            </a:r>
            <a:endParaRPr dirty="0"/>
          </a:p>
        </p:txBody>
      </p:sp>
      <p:cxnSp>
        <p:nvCxnSpPr>
          <p:cNvPr id="800" name="Google Shape;800;p59"/>
          <p:cNvCxnSpPr/>
          <p:nvPr/>
        </p:nvCxnSpPr>
        <p:spPr>
          <a:xfrm rot="10800000">
            <a:off x="38" y="2609783"/>
            <a:ext cx="597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59"/>
          <p:cNvCxnSpPr/>
          <p:nvPr/>
        </p:nvCxnSpPr>
        <p:spPr>
          <a:xfrm rot="10800000">
            <a:off x="8519099" y="1504050"/>
            <a:ext cx="62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59"/>
          <p:cNvCxnSpPr/>
          <p:nvPr/>
        </p:nvCxnSpPr>
        <p:spPr>
          <a:xfrm rot="10800000">
            <a:off x="8553499" y="3646725"/>
            <a:ext cx="61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65663EB-11A2-4663-8888-B33363497855}"/>
              </a:ext>
            </a:extLst>
          </p:cNvPr>
          <p:cNvSpPr/>
          <p:nvPr/>
        </p:nvSpPr>
        <p:spPr>
          <a:xfrm>
            <a:off x="6107226" y="2626923"/>
            <a:ext cx="1194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Varela Round" panose="020B0604020202020204" charset="-79"/>
                <a:cs typeface="Varela Round" panose="020B0604020202020204" charset="-79"/>
              </a:rPr>
              <a:t>Zeba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arela Round" panose="020B0604020202020204" charset="-79"/>
                <a:cs typeface="Varela Round" panose="020B0604020202020204" charset="-79"/>
              </a:rPr>
              <a:t> Malik</a:t>
            </a:r>
          </a:p>
          <a:p>
            <a:pPr lvl="0"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Varela Round" panose="020B0604020202020204" charset="-79"/>
                <a:cs typeface="Varela Round" panose="020B0604020202020204" charset="-79"/>
              </a:rPr>
              <a:t>(19300075)</a:t>
            </a:r>
          </a:p>
        </p:txBody>
      </p:sp>
      <p:pic>
        <p:nvPicPr>
          <p:cNvPr id="19" name="Google Shape;791;p59">
            <a:extLst>
              <a:ext uri="{FF2B5EF4-FFF2-40B4-BE49-F238E27FC236}">
                <a16:creationId xmlns:a16="http://schemas.microsoft.com/office/drawing/2014/main" id="{BE42C609-F7D8-4573-B0C5-33104D5150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26002" y="3928586"/>
            <a:ext cx="2755956" cy="128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15BFC7-0D0E-4832-A75E-914FAE208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23" y="118254"/>
            <a:ext cx="5023694" cy="2966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4F145-13D2-4B32-8C67-B6ED30C13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75" y="2966684"/>
            <a:ext cx="3197875" cy="2176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2"/>
          <p:cNvSpPr txBox="1">
            <a:spLocks noGrp="1"/>
          </p:cNvSpPr>
          <p:nvPr>
            <p:ph type="ctrTitle"/>
          </p:nvPr>
        </p:nvSpPr>
        <p:spPr>
          <a:xfrm flipH="1">
            <a:off x="929640" y="137160"/>
            <a:ext cx="7185660" cy="505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Virtual Sensors</a:t>
            </a:r>
            <a:endParaRPr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3" name="Google Shape;823;p62"/>
          <p:cNvSpPr txBox="1">
            <a:spLocks noGrp="1"/>
          </p:cNvSpPr>
          <p:nvPr>
            <p:ph type="subTitle" idx="1"/>
          </p:nvPr>
        </p:nvSpPr>
        <p:spPr>
          <a:xfrm flipH="1">
            <a:off x="6065520" y="1089661"/>
            <a:ext cx="2735580" cy="3169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Varela Round" panose="020B0604020202020204" charset="-79"/>
                <a:cs typeface="Varela Round" panose="020B0604020202020204" charset="-79"/>
              </a:rPr>
              <a:t> Virtual sensor is a combination of real sensor along with model. 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Varela Round" panose="020B0604020202020204" charset="-79"/>
                <a:cs typeface="Varela Round" panose="020B0604020202020204" charset="-79"/>
              </a:rPr>
              <a:t>It senses data from real physical sensor and use it as input to a model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endParaRPr sz="2000" dirty="0">
              <a:latin typeface="Varela Round" panose="020B0604020202020204" charset="-79"/>
              <a:cs typeface="Varela Round" panose="020B0604020202020204" charset="-79"/>
            </a:endParaRPr>
          </a:p>
        </p:txBody>
      </p:sp>
      <p:pic>
        <p:nvPicPr>
          <p:cNvPr id="824" name="Google Shape;8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" y="827371"/>
            <a:ext cx="6278880" cy="385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25AC84-5871-4A6E-9B3C-2288AD31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94" y="1514475"/>
            <a:ext cx="4207669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ctrTitle"/>
          </p:nvPr>
        </p:nvSpPr>
        <p:spPr>
          <a:xfrm>
            <a:off x="5819706" y="2874023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Physics Based Digital Twin</a:t>
            </a:r>
            <a:endParaRPr/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 rotWithShape="1">
          <a:blip r:embed="rId4">
            <a:alphaModFix/>
          </a:blip>
          <a:srcRect t="6822" b="6822"/>
          <a:stretch/>
        </p:blipFill>
        <p:spPr>
          <a:xfrm>
            <a:off x="1100025" y="701175"/>
            <a:ext cx="3342575" cy="36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>
            <a:spLocks noGrp="1"/>
          </p:cNvSpPr>
          <p:nvPr>
            <p:ph type="title" idx="2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357158" y="285734"/>
            <a:ext cx="7858180" cy="1434300"/>
          </a:xfrm>
        </p:spPr>
        <p:txBody>
          <a:bodyPr/>
          <a:lstStyle/>
          <a:p>
            <a:pPr algn="l"/>
            <a:r>
              <a:rPr lang="en-IN" sz="4000" dirty="0"/>
              <a:t>Role of Physics based Model</a:t>
            </a:r>
          </a:p>
        </p:txBody>
      </p:sp>
      <p:sp>
        <p:nvSpPr>
          <p:cNvPr id="4" name="Google Shape;227;p38"/>
          <p:cNvSpPr>
            <a:spLocks noGrp="1"/>
          </p:cNvSpPr>
          <p:nvPr>
            <p:ph type="subTitle" idx="1"/>
          </p:nvPr>
        </p:nvSpPr>
        <p:spPr>
          <a:xfrm>
            <a:off x="2786050" y="1857375"/>
            <a:ext cx="6357949" cy="2857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95300" indent="-342900" algn="l"/>
            <a:endParaRPr lang="en-IN" sz="2800" dirty="0"/>
          </a:p>
          <a:p>
            <a:pPr marL="495300" indent="-342900" algn="l"/>
            <a:r>
              <a:rPr lang="en-IN" sz="2800" dirty="0"/>
              <a:t>   Analyze and optimize the performance of products in real-world operating conditions.</a:t>
            </a:r>
          </a:p>
          <a:p>
            <a:pPr marL="495300" indent="-342900" algn="l"/>
            <a:endParaRPr lang="en-IN" sz="2400" dirty="0"/>
          </a:p>
          <a:p>
            <a:pPr marL="495300" indent="-342900" algn="l"/>
            <a:endParaRPr lang="en-IN" sz="1800" dirty="0"/>
          </a:p>
        </p:txBody>
      </p:sp>
      <p:sp>
        <p:nvSpPr>
          <p:cNvPr id="11" name="Google Shape;9277;p76"/>
          <p:cNvSpPr/>
          <p:nvPr/>
        </p:nvSpPr>
        <p:spPr>
          <a:xfrm>
            <a:off x="-214346" y="3071816"/>
            <a:ext cx="1785950" cy="1857388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288687" y="2139946"/>
            <a:ext cx="4192172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PHYSICS BASED EVALUATIONS</a:t>
            </a:r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2428860" y="285734"/>
            <a:ext cx="5143536" cy="4286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IN" dirty="0"/>
              <a:t>Evaluate complex physics that are impossible to fully understand through physical testing</a:t>
            </a:r>
          </a:p>
          <a:p>
            <a:pPr marL="0" lvl="0" indent="0" algn="l"/>
            <a:endParaRPr lang="en-IN" dirty="0"/>
          </a:p>
          <a:p>
            <a:pPr marL="0" indent="0" algn="l"/>
            <a:r>
              <a:rPr lang="en-IN" dirty="0"/>
              <a:t>Simulate the product’s field performance in real-time using the same sensor information that the physical asset is experiencing</a:t>
            </a:r>
          </a:p>
          <a:p>
            <a:pPr marL="0" lvl="0" indent="0" algn="l"/>
            <a:endParaRPr lang="en-IN" dirty="0"/>
          </a:p>
          <a:p>
            <a:pPr marL="0" lvl="0" indent="0" algn="l"/>
            <a:r>
              <a:rPr lang="en-IN" dirty="0"/>
              <a:t>Data from sensors connected to product or process are used to provide real-time boundary conditions</a:t>
            </a:r>
          </a:p>
          <a:p>
            <a:pPr marL="0" lvl="0" indent="0" algn="l"/>
            <a:endParaRPr lang="en-IN" dirty="0"/>
          </a:p>
          <a:p>
            <a:pPr marL="0" lvl="0" indent="0" algn="l"/>
            <a:r>
              <a:rPr lang="en-IN" dirty="0"/>
              <a:t>Help in modifications into the simulation model</a:t>
            </a:r>
          </a:p>
          <a:p>
            <a:pPr marL="0" lvl="0" indent="0" algn="l"/>
            <a:endParaRPr lang="en-IN" dirty="0"/>
          </a:p>
          <a:p>
            <a:pPr marL="0" lvl="0" indent="0" algn="l"/>
            <a:r>
              <a:rPr lang="en-IN" dirty="0"/>
              <a:t>Predict about future performance to improve product operation and productivity</a:t>
            </a:r>
          </a:p>
          <a:p>
            <a:pPr marL="0" lvl="0" indent="0" algn="l"/>
            <a:endParaRPr lang="en-IN" dirty="0"/>
          </a:p>
          <a:p>
            <a:pPr marL="0" lvl="0" indent="0" algn="l"/>
            <a:r>
              <a:rPr lang="en-IN" dirty="0"/>
              <a:t>Increase Efficiency of product</a:t>
            </a:r>
          </a:p>
          <a:p>
            <a:pPr marL="0" lvl="0" indent="0" algn="l"/>
            <a:endParaRPr lang="en-IN" dirty="0"/>
          </a:p>
          <a:p>
            <a:pPr marL="0" lvl="0" indent="0" algn="l"/>
            <a:r>
              <a:rPr lang="en-IN" dirty="0"/>
              <a:t>Reduce the cost and risk of unplanned downtime</a:t>
            </a:r>
          </a:p>
          <a:p>
            <a:pPr marL="0" lvl="0" indent="0" algn="l"/>
            <a:endParaRPr lang="en-IN" dirty="0"/>
          </a:p>
          <a:p>
            <a:pPr marL="0" lvl="0" indent="0" algn="l"/>
            <a:endParaRPr/>
          </a:p>
        </p:txBody>
      </p:sp>
      <p:pic>
        <p:nvPicPr>
          <p:cNvPr id="12" name="Google Shape;7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456728">
            <a:off x="7639815" y="3505614"/>
            <a:ext cx="1350676" cy="13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69;p76"/>
          <p:cNvSpPr/>
          <p:nvPr/>
        </p:nvSpPr>
        <p:spPr>
          <a:xfrm rot="13229676">
            <a:off x="1919879" y="417706"/>
            <a:ext cx="89265" cy="445515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469;p76"/>
          <p:cNvSpPr/>
          <p:nvPr/>
        </p:nvSpPr>
        <p:spPr>
          <a:xfrm rot="13229676">
            <a:off x="1919879" y="1047177"/>
            <a:ext cx="89265" cy="445515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469;p76"/>
          <p:cNvSpPr/>
          <p:nvPr/>
        </p:nvSpPr>
        <p:spPr>
          <a:xfrm rot="13229676">
            <a:off x="1919879" y="1904434"/>
            <a:ext cx="89265" cy="445515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469;p76"/>
          <p:cNvSpPr/>
          <p:nvPr/>
        </p:nvSpPr>
        <p:spPr>
          <a:xfrm rot="13229676">
            <a:off x="1919879" y="2475938"/>
            <a:ext cx="89265" cy="445515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469;p76"/>
          <p:cNvSpPr/>
          <p:nvPr/>
        </p:nvSpPr>
        <p:spPr>
          <a:xfrm rot="13229676">
            <a:off x="1919879" y="2976003"/>
            <a:ext cx="89265" cy="445515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469;p76"/>
          <p:cNvSpPr/>
          <p:nvPr/>
        </p:nvSpPr>
        <p:spPr>
          <a:xfrm rot="13229676">
            <a:off x="1919879" y="3476069"/>
            <a:ext cx="89265" cy="445515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469;p76"/>
          <p:cNvSpPr/>
          <p:nvPr/>
        </p:nvSpPr>
        <p:spPr>
          <a:xfrm rot="13229676">
            <a:off x="1919879" y="3904698"/>
            <a:ext cx="89265" cy="445515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 idx="6"/>
          </p:nvPr>
        </p:nvSpPr>
        <p:spPr>
          <a:xfrm rot="-5400000">
            <a:off x="-1475964" y="2299087"/>
            <a:ext cx="4538589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PHYSICS BASED SIMULATIONS CONSIDER</a:t>
            </a:r>
          </a:p>
        </p:txBody>
      </p:sp>
      <p:grpSp>
        <p:nvGrpSpPr>
          <p:cNvPr id="2" name="Google Shape;1400;p70"/>
          <p:cNvGrpSpPr/>
          <p:nvPr/>
        </p:nvGrpSpPr>
        <p:grpSpPr>
          <a:xfrm>
            <a:off x="2000232" y="357172"/>
            <a:ext cx="4786346" cy="4357718"/>
            <a:chOff x="1825800" y="1651625"/>
            <a:chExt cx="539989" cy="571775"/>
          </a:xfrm>
          <a:noFill/>
          <a:effectLst>
            <a:outerShdw blurRad="50800" dist="50800" dir="5400000" algn="ctr" rotWithShape="0">
              <a:schemeClr val="accent2">
                <a:lumMod val="60000"/>
                <a:lumOff val="40000"/>
                <a:alpha val="99000"/>
              </a:schemeClr>
            </a:outerShdw>
          </a:effectLst>
        </p:grpSpPr>
        <p:sp>
          <p:nvSpPr>
            <p:cNvPr id="32" name="Google Shape;1401;p70"/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grpFill/>
            <a:ln w="19050" cap="rnd" cmpd="thickThin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02;p70"/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grpFill/>
            <a:ln w="19050" cap="rnd" cmpd="thickThin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03;p70"/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grpFill/>
            <a:ln w="19050" cap="rnd" cmpd="thickThin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04;p70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grpFill/>
            <a:ln w="19050" cap="rnd" cmpd="thickThin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246;p40"/>
          <p:cNvSpPr txBox="1">
            <a:spLocks noGrp="1"/>
          </p:cNvSpPr>
          <p:nvPr>
            <p:ph type="ctrTitle"/>
          </p:nvPr>
        </p:nvSpPr>
        <p:spPr>
          <a:xfrm rot="20213564" flipH="1">
            <a:off x="2551075" y="164035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</a:t>
            </a:r>
            <a:r>
              <a:rPr lang="en" dirty="0"/>
              <a:t>tructural Mechanics</a:t>
            </a:r>
            <a:endParaRPr/>
          </a:p>
        </p:txBody>
      </p:sp>
      <p:sp>
        <p:nvSpPr>
          <p:cNvPr id="40" name="Google Shape;248;p40"/>
          <p:cNvSpPr txBox="1">
            <a:spLocks noGrp="1"/>
          </p:cNvSpPr>
          <p:nvPr>
            <p:ph type="ctrTitle" idx="2"/>
          </p:nvPr>
        </p:nvSpPr>
        <p:spPr>
          <a:xfrm rot="1481609" flipH="1">
            <a:off x="4692776" y="14425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Fluid Dynamics</a:t>
            </a:r>
            <a:endParaRPr/>
          </a:p>
        </p:txBody>
      </p:sp>
      <p:sp>
        <p:nvSpPr>
          <p:cNvPr id="41" name="Google Shape;250;p40"/>
          <p:cNvSpPr txBox="1">
            <a:spLocks noGrp="1"/>
          </p:cNvSpPr>
          <p:nvPr>
            <p:ph type="ctrTitle" idx="4"/>
          </p:nvPr>
        </p:nvSpPr>
        <p:spPr>
          <a:xfrm rot="1838509" flipH="1">
            <a:off x="2426048" y="33847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Thermo-dynamics</a:t>
            </a:r>
            <a:endParaRPr/>
          </a:p>
        </p:txBody>
      </p:sp>
      <p:sp>
        <p:nvSpPr>
          <p:cNvPr id="42" name="Google Shape;248;p40"/>
          <p:cNvSpPr txBox="1">
            <a:spLocks/>
          </p:cNvSpPr>
          <p:nvPr/>
        </p:nvSpPr>
        <p:spPr>
          <a:xfrm rot="20160345" flipH="1">
            <a:off x="4550613" y="329271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Varela Round"/>
                <a:ea typeface="Varela Round"/>
                <a:cs typeface="Varela Round"/>
                <a:sym typeface="Varela Round"/>
              </a:rPr>
              <a:t>Newtonian</a:t>
            </a:r>
            <a:r>
              <a:rPr kumimoji="0" lang="en-IN" sz="1800" b="0" i="0" u="none" strike="noStrike" kern="0" cap="none" spc="0" normalizeH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Varela Round"/>
                <a:ea typeface="Varela Round"/>
                <a:cs typeface="Varela Round"/>
                <a:sym typeface="Varela Round"/>
              </a:rPr>
              <a:t> Equations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3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997221">
            <a:off x="1263066" y="4510709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7436129" y="-158799"/>
            <a:ext cx="1065175" cy="66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7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8392974" y="606829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8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7406597" y="3940584"/>
            <a:ext cx="1331698" cy="107992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7786710" y="4214824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etc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1.PNG"/>
          <p:cNvPicPr>
            <a:picLocks noChangeAspect="1"/>
          </p:cNvPicPr>
          <p:nvPr/>
        </p:nvPicPr>
        <p:blipFill>
          <a:blip r:embed="rId2"/>
          <a:srcRect l="14704" t="-3455" r="21885"/>
          <a:stretch>
            <a:fillRect/>
          </a:stretch>
        </p:blipFill>
        <p:spPr>
          <a:xfrm>
            <a:off x="4214778" y="866215"/>
            <a:ext cx="4929222" cy="4277285"/>
          </a:xfrm>
          <a:prstGeom prst="rect">
            <a:avLst/>
          </a:prstGeom>
        </p:spPr>
      </p:pic>
      <p:pic>
        <p:nvPicPr>
          <p:cNvPr id="5" name="Picture 4" descr="Capture2.PNG"/>
          <p:cNvPicPr>
            <a:picLocks noChangeAspect="1"/>
          </p:cNvPicPr>
          <p:nvPr/>
        </p:nvPicPr>
        <p:blipFill>
          <a:blip r:embed="rId3"/>
          <a:srcRect l="23821" t="5184" r="23771"/>
          <a:stretch>
            <a:fillRect/>
          </a:stretch>
        </p:blipFill>
        <p:spPr>
          <a:xfrm>
            <a:off x="0" y="1009628"/>
            <a:ext cx="4143372" cy="4133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928662" y="142858"/>
            <a:ext cx="3244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Varela Round" charset="-79"/>
                <a:cs typeface="Varela Round" charset="-79"/>
              </a:rPr>
              <a:t>Example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785786" y="115300"/>
            <a:ext cx="3505200" cy="670500"/>
          </a:xfrm>
        </p:spPr>
        <p:txBody>
          <a:bodyPr/>
          <a:lstStyle/>
          <a:p>
            <a:pPr algn="l"/>
            <a:r>
              <a:rPr lang="en-IN" sz="4000" dirty="0">
                <a:solidFill>
                  <a:schemeClr val="bg1"/>
                </a:solidFill>
                <a:latin typeface="Varela Round" charset="-79"/>
                <a:cs typeface="Varela Round" charset="-79"/>
              </a:rPr>
              <a:t>Simulation</a:t>
            </a:r>
          </a:p>
        </p:txBody>
      </p:sp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628802"/>
            <a:ext cx="7430538" cy="4163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2172" y="4866501"/>
            <a:ext cx="469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hlinkClick r:id="rId3"/>
              </a:rPr>
              <a:t>https://www.youtube.com/watch?v=ObGhB9CCHP8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  SOLUTIONS</a:t>
            </a:r>
            <a:endParaRPr/>
          </a:p>
        </p:txBody>
      </p:sp>
      <p:pic>
        <p:nvPicPr>
          <p:cNvPr id="694" name="Google Shape;6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76" y="0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14" y="1285866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72066" y="500048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72066" y="2000246"/>
            <a:ext cx="2598041" cy="115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5"/>
          <p:cNvSpPr txBox="1">
            <a:spLocks noGrp="1"/>
          </p:cNvSpPr>
          <p:nvPr>
            <p:ph type="ctrTitle" idx="4294967295"/>
          </p:nvPr>
        </p:nvSpPr>
        <p:spPr>
          <a:xfrm>
            <a:off x="1071538" y="357172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User Cases</a:t>
            </a:r>
            <a:endParaRPr sz="1400"/>
          </a:p>
        </p:txBody>
      </p:sp>
      <p:sp>
        <p:nvSpPr>
          <p:cNvPr id="700" name="Google Shape;700;p55"/>
          <p:cNvSpPr txBox="1">
            <a:spLocks noGrp="1"/>
          </p:cNvSpPr>
          <p:nvPr>
            <p:ph type="ctrTitle" idx="4294967295"/>
          </p:nvPr>
        </p:nvSpPr>
        <p:spPr>
          <a:xfrm>
            <a:off x="1142976" y="1643056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Algorithm</a:t>
            </a:r>
            <a:endParaRPr sz="1400"/>
          </a:p>
        </p:txBody>
      </p:sp>
      <p:sp>
        <p:nvSpPr>
          <p:cNvPr id="702" name="Google Shape;702;p55"/>
          <p:cNvSpPr txBox="1">
            <a:spLocks noGrp="1"/>
          </p:cNvSpPr>
          <p:nvPr>
            <p:ph type="ctrTitle" idx="4294967295"/>
          </p:nvPr>
        </p:nvSpPr>
        <p:spPr>
          <a:xfrm>
            <a:off x="6000760" y="857238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Data definition</a:t>
            </a:r>
            <a:endParaRPr sz="1400"/>
          </a:p>
        </p:txBody>
      </p:sp>
      <p:sp>
        <p:nvSpPr>
          <p:cNvPr id="704" name="Google Shape;704;p55"/>
          <p:cNvSpPr txBox="1">
            <a:spLocks noGrp="1"/>
          </p:cNvSpPr>
          <p:nvPr>
            <p:ph type="ctrTitle" idx="4294967295"/>
          </p:nvPr>
        </p:nvSpPr>
        <p:spPr>
          <a:xfrm>
            <a:off x="6000760" y="2357436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Implementation</a:t>
            </a:r>
            <a:endParaRPr sz="1400"/>
          </a:p>
        </p:txBody>
      </p:sp>
      <p:pic>
        <p:nvPicPr>
          <p:cNvPr id="65" name="Google Shape;6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14" y="2643188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43504" y="3357568"/>
            <a:ext cx="2598041" cy="115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/>
          <p:cNvSpPr txBox="1"/>
          <p:nvPr/>
        </p:nvSpPr>
        <p:spPr>
          <a:xfrm>
            <a:off x="1357290" y="3000378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  <a:latin typeface="Varela Round" charset="-79"/>
                <a:cs typeface="Varela Round" charset="-79"/>
              </a:rPr>
              <a:t>Fill Data lake</a:t>
            </a:r>
          </a:p>
        </p:txBody>
      </p:sp>
      <p:pic>
        <p:nvPicPr>
          <p:cNvPr id="68" name="Google Shape;6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52" y="3990016"/>
            <a:ext cx="2598041" cy="115348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1785918" y="4429138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arela Round" charset="-79"/>
                <a:cs typeface="Varela Round" charset="-79"/>
              </a:rPr>
              <a:t>Product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15074" y="3786196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arela Round" charset="-79"/>
                <a:cs typeface="Varela Round" charset="-79"/>
              </a:rPr>
              <a:t>Modelling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786182" y="428610"/>
            <a:ext cx="1331049" cy="500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10800000" flipV="1">
            <a:off x="3786184" y="1214428"/>
            <a:ext cx="1285883" cy="5715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95" idx="3"/>
          </p:cNvCxnSpPr>
          <p:nvPr/>
        </p:nvCxnSpPr>
        <p:spPr>
          <a:xfrm>
            <a:off x="3812455" y="1862608"/>
            <a:ext cx="1304776" cy="6377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97" idx="3"/>
            <a:endCxn id="65" idx="3"/>
          </p:cNvCxnSpPr>
          <p:nvPr/>
        </p:nvCxnSpPr>
        <p:spPr>
          <a:xfrm rot="10800000" flipV="1">
            <a:off x="3812456" y="2576988"/>
            <a:ext cx="1259611" cy="6429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3786182" y="3286130"/>
            <a:ext cx="1331049" cy="6429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68" idx="3"/>
          </p:cNvCxnSpPr>
          <p:nvPr/>
        </p:nvCxnSpPr>
        <p:spPr>
          <a:xfrm rot="10800000" flipV="1">
            <a:off x="3883894" y="4071948"/>
            <a:ext cx="1304777" cy="4948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714480" y="3571882"/>
            <a:ext cx="135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3-10 Years</a:t>
            </a:r>
          </a:p>
        </p:txBody>
      </p:sp>
      <p:pic>
        <p:nvPicPr>
          <p:cNvPr id="24" name="Google Shape;2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89476" y="4216103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05642">
            <a:off x="8142188" y="-167813"/>
            <a:ext cx="880667" cy="69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92D050"/>
                </a:solidFill>
              </a:rPr>
              <a:t>PHYSICS</a:t>
            </a:r>
            <a:r>
              <a:rPr lang="en-IN" dirty="0"/>
              <a:t>  BASED  SOLUTIONS</a:t>
            </a:r>
            <a:endParaRPr/>
          </a:p>
        </p:txBody>
      </p:sp>
      <p:pic>
        <p:nvPicPr>
          <p:cNvPr id="694" name="Google Shape;6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76" y="0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14" y="1285866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72066" y="500048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72066" y="2000246"/>
            <a:ext cx="2598041" cy="115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5"/>
          <p:cNvSpPr txBox="1">
            <a:spLocks noGrp="1"/>
          </p:cNvSpPr>
          <p:nvPr>
            <p:ph type="ctrTitle" idx="4294967295"/>
          </p:nvPr>
        </p:nvSpPr>
        <p:spPr>
          <a:xfrm>
            <a:off x="1071538" y="357172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User Cases</a:t>
            </a:r>
            <a:endParaRPr sz="1400"/>
          </a:p>
        </p:txBody>
      </p:sp>
      <p:sp>
        <p:nvSpPr>
          <p:cNvPr id="700" name="Google Shape;700;p55"/>
          <p:cNvSpPr txBox="1">
            <a:spLocks noGrp="1"/>
          </p:cNvSpPr>
          <p:nvPr>
            <p:ph type="ctrTitle" idx="4294967295"/>
          </p:nvPr>
        </p:nvSpPr>
        <p:spPr>
          <a:xfrm>
            <a:off x="1142976" y="1643056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Algorithm</a:t>
            </a:r>
            <a:endParaRPr sz="1400"/>
          </a:p>
        </p:txBody>
      </p:sp>
      <p:sp>
        <p:nvSpPr>
          <p:cNvPr id="702" name="Google Shape;702;p55"/>
          <p:cNvSpPr txBox="1">
            <a:spLocks noGrp="1"/>
          </p:cNvSpPr>
          <p:nvPr>
            <p:ph type="ctrTitle" idx="4294967295"/>
          </p:nvPr>
        </p:nvSpPr>
        <p:spPr>
          <a:xfrm>
            <a:off x="6000760" y="857238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Data definition</a:t>
            </a:r>
            <a:endParaRPr sz="1400"/>
          </a:p>
        </p:txBody>
      </p:sp>
      <p:sp>
        <p:nvSpPr>
          <p:cNvPr id="704" name="Google Shape;704;p55"/>
          <p:cNvSpPr txBox="1">
            <a:spLocks noGrp="1"/>
          </p:cNvSpPr>
          <p:nvPr>
            <p:ph type="ctrTitle" idx="4294967295"/>
          </p:nvPr>
        </p:nvSpPr>
        <p:spPr>
          <a:xfrm>
            <a:off x="6000760" y="2357436"/>
            <a:ext cx="1928826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2D050"/>
                </a:solidFill>
              </a:rPr>
              <a:t>Generate Data</a:t>
            </a:r>
            <a:endParaRPr sz="1600">
              <a:solidFill>
                <a:srgbClr val="92D050"/>
              </a:solidFill>
            </a:endParaRPr>
          </a:p>
        </p:txBody>
      </p:sp>
      <p:pic>
        <p:nvPicPr>
          <p:cNvPr id="65" name="Google Shape;6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14" y="2643188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43504" y="3357568"/>
            <a:ext cx="2598041" cy="115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/>
          <p:cNvSpPr txBox="1"/>
          <p:nvPr/>
        </p:nvSpPr>
        <p:spPr>
          <a:xfrm>
            <a:off x="1500166" y="3071816"/>
            <a:ext cx="12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arela Round" charset="-79"/>
                <a:cs typeface="Varela Round" charset="-79"/>
              </a:rPr>
              <a:t>Modelling</a:t>
            </a:r>
          </a:p>
        </p:txBody>
      </p:sp>
      <p:pic>
        <p:nvPicPr>
          <p:cNvPr id="68" name="Google Shape;6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52" y="3990016"/>
            <a:ext cx="2598041" cy="115348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>
            <a:off x="6072198" y="3786196"/>
            <a:ext cx="164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arela Round" charset="-79"/>
                <a:cs typeface="Varela Round" charset="-79"/>
              </a:rPr>
              <a:t>Implementation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85918" y="4429138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arela Round" charset="-79"/>
                <a:cs typeface="Varela Round" charset="-79"/>
              </a:rPr>
              <a:t>Product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786182" y="428610"/>
            <a:ext cx="1331049" cy="500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V="1">
            <a:off x="3786184" y="1214428"/>
            <a:ext cx="1285883" cy="5715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12455" y="1862608"/>
            <a:ext cx="1304776" cy="6377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 flipV="1">
            <a:off x="3812456" y="2576988"/>
            <a:ext cx="1259611" cy="6429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786182" y="3286130"/>
            <a:ext cx="1331049" cy="6429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 flipV="1">
            <a:off x="3883894" y="4071948"/>
            <a:ext cx="1304777" cy="4948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86512" y="2857502"/>
            <a:ext cx="178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92D050"/>
                </a:solidFill>
              </a:rPr>
              <a:t>Generate data via simulation (weeks)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448972" y="1153551"/>
            <a:ext cx="2124221" cy="12801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 flipV="1">
            <a:off x="1448973" y="1167617"/>
            <a:ext cx="2236763" cy="1336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491175" y="2574388"/>
            <a:ext cx="2178147" cy="13340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1390357" y="2487635"/>
            <a:ext cx="2236763" cy="13364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oogle Shape;2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89476" y="4216103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05642">
            <a:off x="8142188" y="-167813"/>
            <a:ext cx="880667" cy="69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422" y="142858"/>
            <a:ext cx="6572296" cy="450059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 flipH="1">
            <a:off x="3143240" y="1165800"/>
            <a:ext cx="4929222" cy="19774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IN" sz="2400" dirty="0"/>
              <a:t>“the digital twin is not a generic model. It’s a collection of actual physics-based models reflecting the exact operating conditions, such as lifing, performance and failure modes, in the real world.”</a:t>
            </a:r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296">
            <a:off x="611651" y="2303109"/>
            <a:ext cx="2594000" cy="26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6;p36"/>
          <p:cNvSpPr txBox="1">
            <a:spLocks/>
          </p:cNvSpPr>
          <p:nvPr/>
        </p:nvSpPr>
        <p:spPr>
          <a:xfrm flipH="1">
            <a:off x="4000496" y="3857634"/>
            <a:ext cx="4439977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Varela Round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Varela Round"/>
                <a:ea typeface="Varela Round"/>
                <a:cs typeface="Varela Round"/>
                <a:sym typeface="Varela Round"/>
              </a:rPr>
              <a:t>-Ganesh Bell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Varela Round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Varela Round"/>
                <a:ea typeface="Varela Round"/>
                <a:cs typeface="Varela Round"/>
                <a:sym typeface="Varela Round"/>
              </a:rPr>
              <a:t> Chief digital officer of software and</a:t>
            </a:r>
            <a:r>
              <a:rPr kumimoji="0" lang="en-IN" sz="1600" b="0" i="0" u="none" strike="noStrike" kern="0" cap="none" spc="0" normalizeH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Varela Round"/>
                <a:ea typeface="Varela Round"/>
                <a:cs typeface="Varela Round"/>
                <a:sym typeface="Varela Round"/>
              </a:rPr>
              <a:t>analytics at GE Power and Water</a:t>
            </a:r>
            <a:endParaRPr kumimoji="0" lang="en-IN" sz="85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DIGITAL TWIN………………..</a:t>
            </a:r>
            <a:endParaRPr dirty="0"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50835" y="1064074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t="4636" b="4636"/>
          <a:stretch/>
        </p:blipFill>
        <p:spPr>
          <a:xfrm>
            <a:off x="2150902" y="1006051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INTRODUCTION</a:t>
            </a:r>
            <a:endParaRPr sz="1400" dirty="0"/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INDUSTRY 4.0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DIGITAL TWIN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ELEMENTS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PHYSICS BASED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Physics based Digital Twin</a:t>
            </a:r>
            <a:endParaRPr dirty="0"/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BASED</a:t>
            </a:r>
            <a:endParaRPr dirty="0"/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 Based Digital Twin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TWIN DEMO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Demo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39551" y="3120959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2011330" y="3107659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871659" y="1036943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6">
            <a:alphaModFix/>
          </a:blip>
          <a:srcRect t="6747" b="6747"/>
          <a:stretch/>
        </p:blipFill>
        <p:spPr>
          <a:xfrm>
            <a:off x="5674102" y="1025389"/>
            <a:ext cx="1087361" cy="117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868682" y="3114601"/>
            <a:ext cx="1145813" cy="115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 rotWithShape="1">
          <a:blip r:embed="rId7">
            <a:alphaModFix/>
          </a:blip>
          <a:srcRect t="2705" b="2705"/>
          <a:stretch/>
        </p:blipFill>
        <p:spPr>
          <a:xfrm>
            <a:off x="5627000" y="3032916"/>
            <a:ext cx="1212175" cy="131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ctrTitle"/>
          </p:nvPr>
        </p:nvSpPr>
        <p:spPr>
          <a:xfrm>
            <a:off x="3775423" y="3659189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BASED DIGITAL TWIN MODEL</a:t>
            </a:r>
            <a:endParaRPr sz="1800" dirty="0"/>
          </a:p>
        </p:txBody>
      </p:sp>
      <p:sp>
        <p:nvSpPr>
          <p:cNvPr id="759" name="Google Shape;759;p56"/>
          <p:cNvSpPr txBox="1">
            <a:spLocks noGrp="1"/>
          </p:cNvSpPr>
          <p:nvPr>
            <p:ph type="title" idx="2"/>
          </p:nvPr>
        </p:nvSpPr>
        <p:spPr>
          <a:xfrm>
            <a:off x="2974933" y="358799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760" name="Google Shape;760;p5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494150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6"/>
          <p:cNvPicPr preferRelativeResize="0"/>
          <p:nvPr/>
        </p:nvPicPr>
        <p:blipFill rotWithShape="1">
          <a:blip r:embed="rId4">
            <a:alphaModFix/>
          </a:blip>
          <a:srcRect t="6747" b="6747"/>
          <a:stretch/>
        </p:blipFill>
        <p:spPr>
          <a:xfrm>
            <a:off x="4094000" y="-625975"/>
            <a:ext cx="3588675" cy="3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950" y="386900"/>
            <a:ext cx="5747850" cy="4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6658708" y="1875692"/>
            <a:ext cx="2284701" cy="1188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LASER DISPLACEMENT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SENSOR</a:t>
            </a:r>
            <a:endParaRPr sz="2000"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DRIVEN MODELS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98" y="769096"/>
            <a:ext cx="4544158" cy="3522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7998" y="4572000"/>
            <a:ext cx="48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https://www.google.com/url?sa=i&amp;url=https%3A%2F%2Fwww.directindustry.com%2Fprod%2Fkeyence%2Fproduct-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950" y="386900"/>
            <a:ext cx="5747850" cy="4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6940061" y="1875692"/>
            <a:ext cx="2003348" cy="1188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SPC IN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PRODUCTION</a:t>
            </a:r>
            <a:endParaRPr sz="2000"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DRIVEN MODELS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t="28064" b="12325"/>
          <a:stretch/>
        </p:blipFill>
        <p:spPr>
          <a:xfrm>
            <a:off x="2180492" y="1031632"/>
            <a:ext cx="4595446" cy="310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7998" y="4572000"/>
            <a:ext cx="48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https://www.google.com/url?sa=i&amp;url=https%3A%2F%2Fasq.org%2Fquality-resources%2Fcontrol</a:t>
            </a:r>
          </a:p>
        </p:txBody>
      </p:sp>
    </p:spTree>
    <p:extLst>
      <p:ext uri="{BB962C8B-B14F-4D97-AF65-F5344CB8AC3E}">
        <p14:creationId xmlns:p14="http://schemas.microsoft.com/office/powerpoint/2010/main" val="167368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950" y="386900"/>
            <a:ext cx="5747850" cy="4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6940061" y="1688124"/>
            <a:ext cx="2203939" cy="16102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SPECIAL CAUSES MONITORING</a:t>
            </a:r>
            <a:endParaRPr sz="2000"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DRIVEN MODELS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7" r="47156"/>
          <a:stretch/>
        </p:blipFill>
        <p:spPr>
          <a:xfrm>
            <a:off x="2133600" y="1101970"/>
            <a:ext cx="4814956" cy="304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8061" y="459962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https://www.google.com/url?sa=i&amp;url=https%3A%2F%2Fasq.org%2Fquality-resources%2Fcontrol456</a:t>
            </a:r>
          </a:p>
        </p:txBody>
      </p:sp>
    </p:spTree>
    <p:extLst>
      <p:ext uri="{BB962C8B-B14F-4D97-AF65-F5344CB8AC3E}">
        <p14:creationId xmlns:p14="http://schemas.microsoft.com/office/powerpoint/2010/main" val="1544745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7140652" y="1875692"/>
            <a:ext cx="2003348" cy="1188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CALIBRATION ERRORS</a:t>
            </a:r>
            <a:endParaRPr sz="2000"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DRIVEN MODELS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91"/>
          <a:stretch/>
        </p:blipFill>
        <p:spPr>
          <a:xfrm>
            <a:off x="1129299" y="1531970"/>
            <a:ext cx="5930567" cy="1875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34308" y="366458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https://www.google.com/url?sa=i&amp;url=https%3A%2F%2Fasq.org%2Fquality-resources%2Fcontrol-chart&amp;psig=AOvVaw2WCWdMGBkRjuhJZU0xxpML&amp;u</a:t>
            </a:r>
          </a:p>
        </p:txBody>
      </p:sp>
    </p:spTree>
    <p:extLst>
      <p:ext uri="{BB962C8B-B14F-4D97-AF65-F5344CB8AC3E}">
        <p14:creationId xmlns:p14="http://schemas.microsoft.com/office/powerpoint/2010/main" val="2756122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DIGITAL TWIN OF PUMP</a:t>
            </a:r>
            <a:endParaRPr dirty="0"/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9"/>
          <p:cNvSpPr txBox="1">
            <a:spLocks noGrp="1"/>
          </p:cNvSpPr>
          <p:nvPr>
            <p:ph type="ctrTitle" idx="2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3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429" t="25741" r="23150" b="41566"/>
          <a:stretch/>
        </p:blipFill>
        <p:spPr>
          <a:xfrm>
            <a:off x="1569505" y="973388"/>
            <a:ext cx="7080740" cy="3287089"/>
          </a:xfrm>
          <a:prstGeom prst="rect">
            <a:avLst/>
          </a:prstGeom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7799913" y="217374"/>
            <a:ext cx="1123617" cy="11446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569505" y="4403250"/>
            <a:ext cx="6716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M. K. G. T. J. H. W. S. Werner </a:t>
            </a:r>
            <a:r>
              <a:rPr lang="en-US" dirty="0" err="1">
                <a:solidFill>
                  <a:schemeClr val="bg1"/>
                </a:solidFill>
              </a:rPr>
              <a:t>Kritzinger</a:t>
            </a:r>
            <a:r>
              <a:rPr lang="en-US" dirty="0">
                <a:solidFill>
                  <a:schemeClr val="bg1"/>
                </a:solidFill>
              </a:rPr>
              <a:t>, “Digital Twin in manufacturing: A categorical literature </a:t>
            </a:r>
            <a:r>
              <a:rPr lang="en-US" dirty="0" err="1">
                <a:solidFill>
                  <a:schemeClr val="bg1"/>
                </a:solidFill>
              </a:rPr>
              <a:t>reviewand</a:t>
            </a:r>
            <a:r>
              <a:rPr lang="en-US" dirty="0">
                <a:solidFill>
                  <a:schemeClr val="bg1"/>
                </a:solidFill>
              </a:rPr>
              <a:t> classification,” IFAC </a:t>
            </a:r>
            <a:r>
              <a:rPr lang="en-US" dirty="0" err="1">
                <a:solidFill>
                  <a:schemeClr val="bg1"/>
                </a:solidFill>
              </a:rPr>
              <a:t>PapersOnLine</a:t>
            </a:r>
            <a:r>
              <a:rPr lang="en-US" dirty="0">
                <a:solidFill>
                  <a:schemeClr val="bg1"/>
                </a:solidFill>
              </a:rPr>
              <a:t>, Vols. 55-11, pp. 1016-1022, 2018.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clear? Lists like this one: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-860750" y="2252575"/>
            <a:ext cx="33363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1498" t="21326" r="23060" b="15943"/>
          <a:stretch/>
        </p:blipFill>
        <p:spPr>
          <a:xfrm>
            <a:off x="1743073" y="269060"/>
            <a:ext cx="6584253" cy="4188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3073" y="4457635"/>
            <a:ext cx="6716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M. K. G. T. J. H. W. S. Werner </a:t>
            </a:r>
            <a:r>
              <a:rPr lang="en-US" dirty="0" err="1">
                <a:solidFill>
                  <a:schemeClr val="bg1"/>
                </a:solidFill>
              </a:rPr>
              <a:t>Kritzinger</a:t>
            </a:r>
            <a:r>
              <a:rPr lang="en-US" dirty="0">
                <a:solidFill>
                  <a:schemeClr val="bg1"/>
                </a:solidFill>
              </a:rPr>
              <a:t>, “Digital Twin in manufacturing: A categorical literature </a:t>
            </a:r>
            <a:r>
              <a:rPr lang="en-US" dirty="0" err="1">
                <a:solidFill>
                  <a:schemeClr val="bg1"/>
                </a:solidFill>
              </a:rPr>
              <a:t>reviewand</a:t>
            </a:r>
            <a:r>
              <a:rPr lang="en-US" dirty="0">
                <a:solidFill>
                  <a:schemeClr val="bg1"/>
                </a:solidFill>
              </a:rPr>
              <a:t> classification,” IFAC </a:t>
            </a:r>
            <a:r>
              <a:rPr lang="en-US" dirty="0" err="1">
                <a:solidFill>
                  <a:schemeClr val="bg1"/>
                </a:solidFill>
              </a:rPr>
              <a:t>PapersOnLine</a:t>
            </a:r>
            <a:r>
              <a:rPr lang="en-US" dirty="0">
                <a:solidFill>
                  <a:schemeClr val="bg1"/>
                </a:solidFill>
              </a:rPr>
              <a:t>, Vols. 55-11, pp. 1016-1022, 2018.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title" idx="15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REFERENCES</a:t>
            </a:r>
          </a:p>
        </p:txBody>
      </p:sp>
      <p:sp>
        <p:nvSpPr>
          <p:cNvPr id="343" name="Google Shape;343;p45"/>
          <p:cNvSpPr txBox="1">
            <a:spLocks noGrp="1"/>
          </p:cNvSpPr>
          <p:nvPr>
            <p:ph type="subTitle" idx="1"/>
          </p:nvPr>
        </p:nvSpPr>
        <p:spPr>
          <a:xfrm>
            <a:off x="1463040" y="366871"/>
            <a:ext cx="3024554" cy="1490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      Methodology for enabling Digital Twin using advanced physics-based modelling in predictive maintenance Procedia CIRP vol 81,2 019, 417-422</a:t>
            </a:r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5458266" y="366871"/>
            <a:ext cx="2475914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https://www.ansys.com/-/media/ansys/corporate/resourcelibrary/article/ansys-advantage-best-of-high-tech-aa-2018.pdf</a:t>
            </a:r>
            <a:endParaRPr/>
          </a:p>
        </p:txBody>
      </p:sp>
      <p:sp>
        <p:nvSpPr>
          <p:cNvPr id="347" name="Google Shape;347;p45"/>
          <p:cNvSpPr txBox="1">
            <a:spLocks noGrp="1"/>
          </p:cNvSpPr>
          <p:nvPr>
            <p:ph type="subTitle" idx="5"/>
          </p:nvPr>
        </p:nvSpPr>
        <p:spPr>
          <a:xfrm>
            <a:off x="5458266" y="2216832"/>
            <a:ext cx="2715064" cy="1159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Merging Physics, Big Data Analytics and Simulation for the  Next-Generation Digital Twins</a:t>
            </a:r>
          </a:p>
          <a:p>
            <a:pPr marL="0" lvl="0" indent="0"/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subTitle" idx="7"/>
          </p:nvPr>
        </p:nvSpPr>
        <p:spPr>
          <a:xfrm>
            <a:off x="1941341" y="2087927"/>
            <a:ext cx="3110691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https://www.ansys.com/-/media/ansys/corporate/resourcelibrary/article/simulation-for-the-digital-twin-ecosystem-aa-v11-i1.pdf</a:t>
            </a:r>
            <a:endParaRPr/>
          </a:p>
        </p:txBody>
      </p:sp>
      <p:sp>
        <p:nvSpPr>
          <p:cNvPr id="351" name="Google Shape;351;p45"/>
          <p:cNvSpPr txBox="1">
            <a:spLocks noGrp="1"/>
          </p:cNvSpPr>
          <p:nvPr>
            <p:ph type="subTitle" idx="9"/>
          </p:nvPr>
        </p:nvSpPr>
        <p:spPr>
          <a:xfrm>
            <a:off x="1941341" y="3798828"/>
            <a:ext cx="2715065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https://www.ansys.com/blog/digitalization-needs-physics-based-simulation</a:t>
            </a: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subTitle" idx="14"/>
          </p:nvPr>
        </p:nvSpPr>
        <p:spPr>
          <a:xfrm>
            <a:off x="5458266" y="3561324"/>
            <a:ext cx="2585403" cy="1277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The use of Physics Based Predictive Analytics in Digital Twins Frode Halvorsen, PhD Vice President Technology</a:t>
            </a:r>
            <a:endParaRPr/>
          </a:p>
        </p:txBody>
      </p:sp>
      <p:sp>
        <p:nvSpPr>
          <p:cNvPr id="354" name="Google Shape;354;p45"/>
          <p:cNvSpPr/>
          <p:nvPr/>
        </p:nvSpPr>
        <p:spPr>
          <a:xfrm>
            <a:off x="2078220" y="2012324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5"/>
          <p:cNvSpPr/>
          <p:nvPr/>
        </p:nvSpPr>
        <p:spPr>
          <a:xfrm>
            <a:off x="2078220" y="3383586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5"/>
          <p:cNvSpPr/>
          <p:nvPr/>
        </p:nvSpPr>
        <p:spPr>
          <a:xfrm>
            <a:off x="5593878" y="1998256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5"/>
          <p:cNvSpPr/>
          <p:nvPr/>
        </p:nvSpPr>
        <p:spPr>
          <a:xfrm>
            <a:off x="5593878" y="3383586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98421">
            <a:off x="7591561" y="-8216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3670">
            <a:off x="8601084" y="37178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5642">
            <a:off x="561036" y="4558933"/>
            <a:ext cx="880667" cy="69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50" y="158921"/>
            <a:ext cx="6142574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>
            <a:spLocks noGrp="1"/>
          </p:cNvSpPr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TWIN DEMO</a:t>
            </a:r>
            <a:endParaRPr dirty="0"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5642">
            <a:off x="-212687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0-02-22 at 7.37.42 PM (1)">
            <a:hlinkClick r:id="" action="ppaction://media"/>
            <a:extLst>
              <a:ext uri="{FF2B5EF4-FFF2-40B4-BE49-F238E27FC236}">
                <a16:creationId xmlns:a16="http://schemas.microsoft.com/office/drawing/2014/main" id="{F32D1116-AEAB-477A-A595-130AC336A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44291" y="60614"/>
            <a:ext cx="4275323" cy="4854287"/>
          </a:xfrm>
          <a:prstGeom prst="rect">
            <a:avLst/>
          </a:prstGeom>
        </p:spPr>
      </p:pic>
      <p:pic>
        <p:nvPicPr>
          <p:cNvPr id="4" name="WhatsApp Video 2020-02-22 at 7.37.42 PM">
            <a:hlinkClick r:id="" action="ppaction://media"/>
            <a:extLst>
              <a:ext uri="{FF2B5EF4-FFF2-40B4-BE49-F238E27FC236}">
                <a16:creationId xmlns:a16="http://schemas.microsoft.com/office/drawing/2014/main" id="{D0968170-A804-48FB-B482-ABE23B954A7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036" y="60614"/>
            <a:ext cx="4128655" cy="48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533594" y="277870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TWIN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617619" y="328127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Part of Industry 4.0</a:t>
            </a: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2"/>
          </p:nvPr>
        </p:nvSpPr>
        <p:spPr>
          <a:xfrm>
            <a:off x="617619" y="1714374"/>
            <a:ext cx="8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4">
            <a:alphaModFix/>
          </a:blip>
          <a:srcRect t="4661" b="4643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4"/>
          <p:cNvSpPr txBox="1">
            <a:spLocks noGrp="1"/>
          </p:cNvSpPr>
          <p:nvPr>
            <p:ph type="body" idx="1"/>
          </p:nvPr>
        </p:nvSpPr>
        <p:spPr>
          <a:xfrm>
            <a:off x="4849300" y="1597798"/>
            <a:ext cx="3303900" cy="19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Varela Round" panose="020B0604020202020204" charset="-79"/>
                <a:cs typeface="Varela Round" panose="020B0604020202020204" charset="-79"/>
              </a:rPr>
              <a:t>Thank You !</a:t>
            </a:r>
            <a:endParaRPr sz="4000" dirty="0">
              <a:latin typeface="Varela Round" panose="020B0604020202020204" charset="-79"/>
              <a:cs typeface="Varela Round" panose="020B0604020202020204" charset="-79"/>
            </a:endParaRPr>
          </a:p>
        </p:txBody>
      </p:sp>
      <p:pic>
        <p:nvPicPr>
          <p:cNvPr id="685" name="Google Shape;6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075" y="1534335"/>
            <a:ext cx="2215975" cy="2074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0"/>
          <p:cNvSpPr txBox="1">
            <a:spLocks noGrp="1"/>
          </p:cNvSpPr>
          <p:nvPr>
            <p:ph type="ctrTitle"/>
          </p:nvPr>
        </p:nvSpPr>
        <p:spPr>
          <a:xfrm flipH="1">
            <a:off x="373380" y="160021"/>
            <a:ext cx="4655820" cy="624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INDUSTRY 4.0 &amp; IT’S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COMPONENTS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08" name="Google Shape;8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80" y="784860"/>
            <a:ext cx="7787640" cy="399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0DCE5-78D0-464F-9A8D-DCAFF138B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16" y="1257059"/>
            <a:ext cx="5455124" cy="2823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2">
                    <a:lumMod val="75000"/>
                  </a:schemeClr>
                </a:solidFill>
              </a:rPr>
              <a:t>LEVEL OF INTEGRATION</a:t>
            </a:r>
            <a:endParaRPr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40" y="594360"/>
            <a:ext cx="7498080" cy="380889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 txBox="1">
            <a:spLocks noGrp="1"/>
          </p:cNvSpPr>
          <p:nvPr>
            <p:ph type="ctrTitle"/>
          </p:nvPr>
        </p:nvSpPr>
        <p:spPr>
          <a:xfrm flipH="1">
            <a:off x="1592578" y="950088"/>
            <a:ext cx="1615439" cy="640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Digital Model </a:t>
            </a:r>
            <a:endParaRPr dirty="0"/>
          </a:p>
        </p:txBody>
      </p:sp>
      <p:sp>
        <p:nvSpPr>
          <p:cNvPr id="432" name="Google Shape;432;p49"/>
          <p:cNvSpPr txBox="1">
            <a:spLocks noGrp="1"/>
          </p:cNvSpPr>
          <p:nvPr>
            <p:ph type="subTitle" idx="1"/>
          </p:nvPr>
        </p:nvSpPr>
        <p:spPr>
          <a:xfrm flipH="1">
            <a:off x="1391222" y="1725739"/>
            <a:ext cx="1847661" cy="2270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3" name="Google Shape;433;p49"/>
          <p:cNvSpPr txBox="1">
            <a:spLocks noGrp="1"/>
          </p:cNvSpPr>
          <p:nvPr>
            <p:ph type="ctrTitle" idx="2"/>
          </p:nvPr>
        </p:nvSpPr>
        <p:spPr>
          <a:xfrm flipH="1">
            <a:off x="6964680" y="904800"/>
            <a:ext cx="1414172" cy="7106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Digital Twin </a:t>
            </a:r>
            <a:endParaRPr dirty="0"/>
          </a:p>
        </p:txBody>
      </p:sp>
      <p:sp>
        <p:nvSpPr>
          <p:cNvPr id="434" name="Google Shape;434;p49"/>
          <p:cNvSpPr txBox="1">
            <a:spLocks noGrp="1"/>
          </p:cNvSpPr>
          <p:nvPr>
            <p:ph type="subTitle" idx="3"/>
          </p:nvPr>
        </p:nvSpPr>
        <p:spPr>
          <a:xfrm flipH="1">
            <a:off x="6896099" y="1615441"/>
            <a:ext cx="1625993" cy="236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49"/>
          <p:cNvSpPr txBox="1">
            <a:spLocks noGrp="1"/>
          </p:cNvSpPr>
          <p:nvPr>
            <p:ph type="ctrTitle" idx="4"/>
          </p:nvPr>
        </p:nvSpPr>
        <p:spPr>
          <a:xfrm flipH="1">
            <a:off x="4259575" y="879526"/>
            <a:ext cx="1531621" cy="7106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Digital Shadow </a:t>
            </a:r>
            <a:endParaRPr dirty="0"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5"/>
          </p:nvPr>
        </p:nvSpPr>
        <p:spPr>
          <a:xfrm flipH="1">
            <a:off x="4121035" y="1714500"/>
            <a:ext cx="1760400" cy="2281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853D0-6498-4FFF-8116-4AEAAE815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567" y="1590167"/>
            <a:ext cx="1847661" cy="1610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2D3EF-4C45-40DE-A25E-40E677F2B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041" y="1590168"/>
            <a:ext cx="1775078" cy="1649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489DCA-4341-480D-973C-C52B56A34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990" y="1615442"/>
            <a:ext cx="1760399" cy="1584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4633B7-71FD-4018-BA2A-559F4AD2A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568" y="3200400"/>
            <a:ext cx="1847660" cy="796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0888DC-CE4F-4721-83B1-6CD38F638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041" y="3240002"/>
            <a:ext cx="1775078" cy="756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5AB50-9CDA-4509-BA0C-9AF3EEEBA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990" y="3200400"/>
            <a:ext cx="1760399" cy="7960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ctrTitle"/>
          </p:nvPr>
        </p:nvSpPr>
        <p:spPr>
          <a:xfrm flipH="1">
            <a:off x="160020" y="114301"/>
            <a:ext cx="4233030" cy="670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DIGITAL TWIN</a:t>
            </a:r>
            <a:endParaRPr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3" name="Google Shape;683;p54"/>
          <p:cNvSpPr txBox="1">
            <a:spLocks noGrp="1"/>
          </p:cNvSpPr>
          <p:nvPr>
            <p:ph type="subTitle" idx="4294967295"/>
          </p:nvPr>
        </p:nvSpPr>
        <p:spPr>
          <a:xfrm flipH="1">
            <a:off x="5143500" y="922021"/>
            <a:ext cx="3870960" cy="3482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Varela Round" panose="020B0604020202020204" charset="-79"/>
                <a:cs typeface="Varela Round" panose="020B0604020202020204" charset="-79"/>
              </a:rPr>
              <a:t> Digital twin is an integrated multi-physics, multi-scale, probabilistic simulation of complex product and uses the best available physical models, data model, sensor update, etc. to mirror the life of its corresponding twin. </a:t>
            </a:r>
            <a:endParaRPr sz="2000" dirty="0">
              <a:latin typeface="Varela Round" panose="020B0604020202020204" charset="-79"/>
              <a:cs typeface="Varela Round" panose="020B0604020202020204" charset="-79"/>
            </a:endParaRPr>
          </a:p>
        </p:txBody>
      </p:sp>
      <p:pic>
        <p:nvPicPr>
          <p:cNvPr id="685" name="Google Shape;6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21" y="1371326"/>
            <a:ext cx="1240796" cy="144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digital twin">
            <a:extLst>
              <a:ext uri="{FF2B5EF4-FFF2-40B4-BE49-F238E27FC236}">
                <a16:creationId xmlns:a16="http://schemas.microsoft.com/office/drawing/2014/main" id="{0D1E98FC-AB71-4807-8579-D31E5B15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" y="922021"/>
            <a:ext cx="4450080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50" y="158921"/>
            <a:ext cx="6142574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>
            <a:spLocks noGrp="1"/>
          </p:cNvSpPr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SENSORS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5642">
            <a:off x="-212687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0E7E-568A-406C-BF00-3A218BBA1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18" y="252761"/>
            <a:ext cx="7701192" cy="975087"/>
          </a:xfrm>
        </p:spPr>
        <p:txBody>
          <a:bodyPr/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DIFFERENT TYPES:</a:t>
            </a:r>
            <a:endParaRPr lang="en-IN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59536-246B-469F-B7E2-654243520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833" y="1375317"/>
            <a:ext cx="7396977" cy="30926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arela Round" panose="020B0604020202020204" charset="-79"/>
                <a:cs typeface="Varela Round" panose="020B0604020202020204" charset="-79"/>
              </a:rPr>
              <a:t>Smart sensors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arela Round" panose="020B0604020202020204" charset="-79"/>
                <a:cs typeface="Varela Round" panose="020B0604020202020204" charset="-79"/>
              </a:rPr>
              <a:t>Virtual sensors</a:t>
            </a:r>
            <a:endParaRPr lang="en-IN" sz="2400" dirty="0">
              <a:latin typeface="Varela Round" panose="020B0604020202020204" charset="-79"/>
              <a:cs typeface="Varela Round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798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1"/>
          <p:cNvSpPr txBox="1">
            <a:spLocks noGrp="1"/>
          </p:cNvSpPr>
          <p:nvPr>
            <p:ph type="ctrTitle"/>
          </p:nvPr>
        </p:nvSpPr>
        <p:spPr>
          <a:xfrm flipH="1">
            <a:off x="662938" y="205740"/>
            <a:ext cx="7513321" cy="487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Smart Sensors</a:t>
            </a:r>
            <a:endParaRPr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5" name="Google Shape;815;p61"/>
          <p:cNvSpPr txBox="1">
            <a:spLocks noGrp="1"/>
          </p:cNvSpPr>
          <p:nvPr>
            <p:ph type="subTitle" idx="1"/>
          </p:nvPr>
        </p:nvSpPr>
        <p:spPr>
          <a:xfrm flipH="1">
            <a:off x="5151120" y="1158990"/>
            <a:ext cx="3505200" cy="33108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US" sz="2800" dirty="0"/>
              <a:t> Sensor which consist of transducer which convert physical quantity into corresponding signal. </a:t>
            </a:r>
            <a:endParaRPr sz="2800" dirty="0"/>
          </a:p>
        </p:txBody>
      </p:sp>
      <p:pic>
        <p:nvPicPr>
          <p:cNvPr id="816" name="Google Shape;8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57" y="864870"/>
            <a:ext cx="4511043" cy="331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13955-48F3-4809-8097-6A1D34F42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295400"/>
            <a:ext cx="3360419" cy="2514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583</Words>
  <Application>Microsoft Office PowerPoint</Application>
  <PresentationFormat>On-screen Show (16:9)</PresentationFormat>
  <Paragraphs>120</Paragraphs>
  <Slides>30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Varela Round</vt:lpstr>
      <vt:lpstr>Arial</vt:lpstr>
      <vt:lpstr>Barlow Semi Condensed</vt:lpstr>
      <vt:lpstr>Righteous</vt:lpstr>
      <vt:lpstr>Fira Sans Extra Condensed Medium</vt:lpstr>
      <vt:lpstr>Work Sans Light</vt:lpstr>
      <vt:lpstr>Wingdings</vt:lpstr>
      <vt:lpstr>Nunito Light</vt:lpstr>
      <vt:lpstr>Neon Cyber Monday by Slidesgo</vt:lpstr>
      <vt:lpstr>PowerPoint Presentation</vt:lpstr>
      <vt:lpstr>DIGITAL TWIN………………..</vt:lpstr>
      <vt:lpstr>DIGITAL TWIN</vt:lpstr>
      <vt:lpstr>INDUSTRY 4.0 &amp; IT’S COMPONENTS</vt:lpstr>
      <vt:lpstr>LEVEL OF INTEGRATION</vt:lpstr>
      <vt:lpstr>DIGITAL TWIN</vt:lpstr>
      <vt:lpstr>SENSORS</vt:lpstr>
      <vt:lpstr>DIFFERENT TYPES:</vt:lpstr>
      <vt:lpstr>Smart Sensors</vt:lpstr>
      <vt:lpstr>Virtual Sensors</vt:lpstr>
      <vt:lpstr>Physics Based Digital Twin</vt:lpstr>
      <vt:lpstr>Role of Physics based Model</vt:lpstr>
      <vt:lpstr>PHYSICS BASED EVALUATIONS</vt:lpstr>
      <vt:lpstr>PHYSICS BASED SIMULATIONS CONSIDER</vt:lpstr>
      <vt:lpstr>PowerPoint Presentation</vt:lpstr>
      <vt:lpstr>PowerPoint Presentation</vt:lpstr>
      <vt:lpstr>ANALYTICS  SOLUTIONS</vt:lpstr>
      <vt:lpstr>PHYSICS  BASED  SOLUTIONS</vt:lpstr>
      <vt:lpstr>“the digital twin is not a generic model. It’s a collection of actual physics-based models reflecting the exact operating conditions, such as lifing, performance and failure modes, in the real world.”</vt:lpstr>
      <vt:lpstr>DATA BASED DIGITAL TWIN MODEL</vt:lpstr>
      <vt:lpstr>DATA DRIVEN MODELS</vt:lpstr>
      <vt:lpstr>DATA DRIVEN MODELS</vt:lpstr>
      <vt:lpstr>DATA DRIVEN MODELS</vt:lpstr>
      <vt:lpstr>DATA DRIVEN MODELS</vt:lpstr>
      <vt:lpstr>DIGITAL TWIN OF PUMP</vt:lpstr>
      <vt:lpstr>ANALYTICS</vt:lpstr>
      <vt:lpstr>REFERENCES</vt:lpstr>
      <vt:lpstr>DIGITAL TWIN 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</dc:title>
  <dc:creator>PRINCE</dc:creator>
  <cp:lastModifiedBy>DELL</cp:lastModifiedBy>
  <cp:revision>55</cp:revision>
  <dcterms:modified xsi:type="dcterms:W3CDTF">2020-03-01T07:37:39Z</dcterms:modified>
</cp:coreProperties>
</file>